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23" d="100"/>
          <a:sy n="123" d="100"/>
        </p:scale>
        <p:origin x="298" y="96"/>
      </p:cViewPr>
      <p:guideLst>
        <p:guide pos="162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 bwMode="auto">
          <a:xfrm>
            <a:off x="937400" y="746550"/>
            <a:ext cx="7529700" cy="1128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pPr>
            <a:r>
              <a:rPr lang="ru" sz="5700">
                <a:solidFill>
                  <a:schemeClr val="lt1"/>
                </a:solidFill>
                <a:latin typeface="Lexend"/>
                <a:ea typeface="Lexend"/>
                <a:cs typeface="Lexend"/>
              </a:rPr>
              <a:t>Evolve 5.1</a:t>
            </a:r>
            <a:endParaRPr sz="5700">
              <a:solidFill>
                <a:schemeClr val="lt1"/>
              </a:solidFill>
              <a:latin typeface="Lexend"/>
              <a:ea typeface="Lexend"/>
              <a:cs typeface="Lexend"/>
            </a:endParaRPr>
          </a:p>
        </p:txBody>
      </p:sp>
      <p:sp>
        <p:nvSpPr>
          <p:cNvPr id="100" name="Google Shape;100;p25"/>
          <p:cNvSpPr txBox="1"/>
          <p:nvPr/>
        </p:nvSpPr>
        <p:spPr bwMode="auto">
          <a:xfrm>
            <a:off x="1327850" y="3001213"/>
            <a:ext cx="6748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/>
            </a:pPr>
            <a:r>
              <a:rPr lang="ru" sz="2800" b="0" i="0" u="none" strike="noStrike" cap="none">
                <a:solidFill>
                  <a:srgbClr val="595959"/>
                </a:solidFill>
                <a:latin typeface="Lexend"/>
                <a:ea typeface="Lexend"/>
                <a:cs typeface="Lexend"/>
              </a:rPr>
              <a:t>Cue cards practice</a:t>
            </a:r>
            <a:endParaRPr sz="2800" b="0" i="0" u="none" strike="noStrike" cap="none">
              <a:solidFill>
                <a:srgbClr val="595959"/>
              </a:solidFill>
              <a:latin typeface="Lexend"/>
              <a:ea typeface="Lexend"/>
              <a:cs typeface="Lexend"/>
            </a:endParaRPr>
          </a:p>
        </p:txBody>
      </p:sp>
      <p:sp>
        <p:nvSpPr>
          <p:cNvPr id="101" name="Google Shape;101;p25"/>
          <p:cNvSpPr txBox="1"/>
          <p:nvPr/>
        </p:nvSpPr>
        <p:spPr bwMode="auto">
          <a:xfrm>
            <a:off x="1986675" y="2274600"/>
            <a:ext cx="5329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/>
            </a:pPr>
            <a:r>
              <a:rPr lang="ru" sz="2800" b="0" i="0" u="none" strike="noStrike" cap="none">
                <a:solidFill>
                  <a:srgbClr val="595959"/>
                </a:solidFill>
                <a:latin typeface="Lexend"/>
                <a:ea typeface="Lexend"/>
                <a:cs typeface="Lexend"/>
              </a:rPr>
              <a:t>Units 1-6</a:t>
            </a:r>
            <a:endParaRPr sz="2800" b="0" i="0" u="none" strike="noStrike" cap="none">
              <a:solidFill>
                <a:srgbClr val="595959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02" name="Google Shape;102;p2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40250" y="4700900"/>
            <a:ext cx="820100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60349" y="4721262"/>
            <a:ext cx="659825" cy="3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which health issues people mostly have and how technologies help them today.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real conditionals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 bwMode="auto">
          <a:xfrm>
            <a:off x="619750" y="32887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</a:t>
            </a:r>
            <a:r>
              <a:rPr lang="ru" sz="1300" b="1">
                <a:solidFill>
                  <a:srgbClr val="083C92"/>
                </a:solidFill>
              </a:rPr>
              <a:t>which two main benefits VR technology may provide for people in different spheres of their life.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90" name="Google Shape;190;p34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5.1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91" name="Google Shape;191;p34" descr="Изображение выглядит как в помещении, одежда, человек, Медицинское оборудование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99207" y="1541703"/>
            <a:ext cx="2711335" cy="180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 descr="Изображение выглядит как человек, одежда, Человеческое лицо, в помещении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844115" y="1541703"/>
            <a:ext cx="1534167" cy="18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 descr="Изображение выглядит как стена, в помещении, человек, одежда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811856" y="1541704"/>
            <a:ext cx="2712393" cy="180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how and under what conditions technologies are changing the way we communicate these days.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conditionals to express alternatives to if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 bwMode="auto">
          <a:xfrm>
            <a:off x="619750" y="3212524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main changes in communication which will take place in </a:t>
            </a:r>
            <a:r>
              <a:rPr lang="en-US" sz="1300" b="1">
                <a:solidFill>
                  <a:srgbClr val="083C92"/>
                </a:solidFill>
              </a:rPr>
              <a:t>the </a:t>
            </a:r>
            <a:r>
              <a:rPr lang="ru" sz="1300" b="1">
                <a:solidFill>
                  <a:srgbClr val="083C92"/>
                </a:solidFill>
              </a:rPr>
              <a:t>future.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200" name="Google Shape;200;p35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5.2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201" name="Google Shape;201;p35" descr="Изображение выглядит как в помещении, Офисное здание, стена, мебель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024658" y="1563485"/>
            <a:ext cx="2709349" cy="173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 descr="Изображение выглядит как снимок экрана, одежда, человек, в помещении&#10;&#10;Автоматически созданное описание"/>
          <p:cNvPicPr/>
          <p:nvPr/>
        </p:nvPicPr>
        <p:blipFill>
          <a:blip r:embed="rId3">
            <a:alphaModFix/>
          </a:blip>
          <a:srcRect l="3553" t="0" r="4069" b="0"/>
          <a:stretch/>
        </p:blipFill>
        <p:spPr bwMode="auto">
          <a:xfrm>
            <a:off x="5791200" y="1554495"/>
            <a:ext cx="2973650" cy="173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 descr="Изображение выглядит как текст, в помещении, компьютер, одежда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98578" y="1554493"/>
            <a:ext cx="2568887" cy="17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your favorite story of a person getting famous and how people mostly become famous today.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narrative tenses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body" idx="1"/>
          </p:nvPr>
        </p:nvSpPr>
        <p:spPr bwMode="auto">
          <a:xfrm>
            <a:off x="619750" y="3212524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main reasons to become or not to become famous.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210" name="Google Shape;210;p36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6.1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211" name="Google Shape;211;p36" descr="Изображение выглядит как человек, на открытом воздухе, одежда, небо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319161" y="1566612"/>
            <a:ext cx="2425427" cy="171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 descr="Изображение выглядит как Человеческое лицо, человек, одежда, Речь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982800" y="1572475"/>
            <a:ext cx="2568834" cy="171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 descr="Изображение выглядит как Человеческое лицо, человек, Модный аксессуар, одежда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82215" y="1566612"/>
            <a:ext cx="2298734" cy="1712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522899" lvl="0" indent="-34290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pPr>
            <a:r>
              <a:rPr lang="ru" sz="1300">
                <a:solidFill>
                  <a:schemeClr val="dk1"/>
                </a:solidFill>
              </a:rPr>
              <a:t>Discuss with your partners </a:t>
            </a:r>
            <a:r>
              <a:rPr lang="ru" sz="1300" b="1">
                <a:solidFill>
                  <a:srgbClr val="083C92"/>
                </a:solidFill>
              </a:rPr>
              <a:t>how something went not according to your plan and how you felt about it. 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reported speech with modal verbs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 bwMode="auto">
          <a:xfrm>
            <a:off x="619750" y="3212524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main mistakes people make in managing their expectations.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220" name="Google Shape;220;p37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6.2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221" name="Google Shape;221;p37" descr="Изображение выглядит как на открытом воздухе, вода, небо, корабль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478927" y="1552741"/>
            <a:ext cx="2519277" cy="167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 descr="Изображение выглядит как на открытом воздухе, земля, дерево, дорога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97281" y="1562960"/>
            <a:ext cx="2233992" cy="16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 descr="Изображение выглядит как текст, транспортное средство, Наземный транспорт, на открытом воздухе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4186" y="1572475"/>
            <a:ext cx="2535664" cy="1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522899" lvl="0" indent="-34290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pPr>
            <a:r>
              <a:rPr lang="ru" sz="1300">
                <a:solidFill>
                  <a:schemeClr val="dk1"/>
                </a:solidFill>
              </a:rPr>
              <a:t>Discuss with your partners </a:t>
            </a:r>
            <a:r>
              <a:rPr lang="ru" sz="1300" b="1">
                <a:solidFill>
                  <a:srgbClr val="083C92"/>
                </a:solidFill>
              </a:rPr>
              <a:t>the situations when the changes in life are necessary, how people usually react to them, especially to ones which are outside their control and why. </a:t>
            </a:r>
            <a:endParaRPr sz="1300" b="1" i="1">
              <a:solidFill>
                <a:srgbClr val="000000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rgbClr val="000000"/>
                </a:solidFill>
              </a:rPr>
              <a:t>       </a:t>
            </a:r>
            <a:r>
              <a:rPr lang="ru" sz="1300" i="1">
                <a:solidFill>
                  <a:srgbClr val="000000"/>
                </a:solidFill>
              </a:rPr>
              <a:t>Use grammar to describe </a:t>
            </a:r>
            <a:r>
              <a:rPr lang="ru" sz="1300" b="1" i="1">
                <a:solidFill>
                  <a:srgbClr val="000000"/>
                </a:solidFill>
              </a:rPr>
              <a:t>present habits</a:t>
            </a:r>
            <a:r>
              <a:rPr lang="ru" sz="1300" i="1">
                <a:solidFill>
                  <a:srgbClr val="000000"/>
                </a:solidFill>
              </a:rPr>
              <a:t>.</a:t>
            </a:r>
            <a:r>
              <a:rPr lang="ru" sz="1300" b="1" i="1">
                <a:solidFill>
                  <a:srgbClr val="083C92"/>
                </a:solidFill>
              </a:rPr>
              <a:t> </a:t>
            </a:r>
            <a:r>
              <a:rPr lang="ru" sz="1300" i="1">
                <a:solidFill>
                  <a:srgbClr val="000000"/>
                </a:solidFill>
              </a:rPr>
              <a:t>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 bwMode="auto">
          <a:xfrm>
            <a:off x="619750" y="35173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most important changes people face in their lives and the rules which may be helpful to overcome them.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10" name="Google Shape;110;p26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1.1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11" name="Google Shape;111;p26" descr="Изображение выглядит как одежда, человек, джинсы, на открытом воздухе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242085" y="1742482"/>
            <a:ext cx="2522765" cy="16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 descr="Изображение выглядит как начало, выпуск, человек, академический костюм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419837" y="1730827"/>
            <a:ext cx="2304325" cy="168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 descr="Изображение выглядит как на открытом воздухе, облако, пеший туризм, небо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88750" y="1742483"/>
            <a:ext cx="2690949" cy="168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the objects from the past which annoyed you. Are they still around? If so, how different are they now?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grammar to describe </a:t>
            </a:r>
            <a:r>
              <a:rPr lang="ru" sz="1300" b="1" i="1">
                <a:solidFill>
                  <a:srgbClr val="000000"/>
                </a:solidFill>
              </a:rPr>
              <a:t>past habits</a:t>
            </a:r>
            <a:r>
              <a:rPr lang="ru" sz="1300" i="1">
                <a:solidFill>
                  <a:srgbClr val="000000"/>
                </a:solidFill>
              </a:rPr>
              <a:t>.</a:t>
            </a:r>
            <a:r>
              <a:rPr lang="ru" sz="1300" b="1" i="1">
                <a:solidFill>
                  <a:srgbClr val="083C92"/>
                </a:solidFill>
              </a:rPr>
              <a:t> </a:t>
            </a:r>
            <a:r>
              <a:rPr lang="ru" sz="1300" i="1">
                <a:solidFill>
                  <a:srgbClr val="000000"/>
                </a:solidFill>
              </a:rPr>
              <a:t>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 bwMode="auto">
          <a:xfrm>
            <a:off x="619750" y="3212524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most important material objects in your life. Why are they so important? How did you learn to use them?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20" name="Google Shape;120;p27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1.2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21" name="Google Shape;121;p27" descr="Изображение выглядит как небо, трава, на открытом воздухе, человек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19750" y="1572475"/>
            <a:ext cx="2409393" cy="160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 descr="Изображение выглядит как в помещении, ваза, Предметная фотография, миска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364884" y="1559856"/>
            <a:ext cx="2047379" cy="166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 descr="Изображение выглядит как Предметная фотография, земля, искусство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586821" y="1547236"/>
            <a:ext cx="2220385" cy="166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the main things scientists explore on our planet and in space. How important are they?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comparative structures</a:t>
            </a:r>
            <a:r>
              <a:rPr lang="ru" sz="1300" i="1">
                <a:solidFill>
                  <a:srgbClr val="000000"/>
                </a:solidFill>
              </a:rPr>
              <a:t>.</a:t>
            </a:r>
            <a:r>
              <a:rPr lang="ru" sz="1300" b="1" i="1">
                <a:solidFill>
                  <a:srgbClr val="083C92"/>
                </a:solidFill>
              </a:rPr>
              <a:t> </a:t>
            </a:r>
            <a:r>
              <a:rPr lang="ru" sz="1300" i="1">
                <a:solidFill>
                  <a:srgbClr val="000000"/>
                </a:solidFill>
              </a:rPr>
              <a:t>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 bwMode="auto">
          <a:xfrm>
            <a:off x="619750" y="3212524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main areas of research which can be extremely beneficial for humans.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30" name="Google Shape;130;p28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2.1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31" name="Google Shape;131;p28" descr="Изображение выглядит как аквариум, рыба, риф, Организм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488750" y="1612939"/>
            <a:ext cx="2078829" cy="155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 descr="Изображение выглядит как звезда, туманность, пространство, галактика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418128" y="1607580"/>
            <a:ext cx="2346721" cy="15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 descr="Изображение выглядит как текст, шаблон, цветок, Творчество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027589" y="1581684"/>
            <a:ext cx="3088821" cy="16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the most endangered animals. How difficult is life for them today?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superlative structures</a:t>
            </a:r>
            <a:r>
              <a:rPr lang="ru" sz="1300" i="1">
                <a:solidFill>
                  <a:srgbClr val="000000"/>
                </a:solidFill>
              </a:rPr>
              <a:t> and </a:t>
            </a:r>
            <a:r>
              <a:rPr lang="ru" sz="1300" b="1" i="1">
                <a:solidFill>
                  <a:srgbClr val="000000"/>
                </a:solidFill>
              </a:rPr>
              <a:t>ungradable adjectives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 bwMode="auto">
          <a:xfrm>
            <a:off x="619750" y="32887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main steps people can take to protect animals and the reasons why we need to do it.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40" name="Google Shape;140;p29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2.2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41" name="Google Shape;141;p29" descr="Изображение выглядит как млекопитающее, на открытом воздухе, Земное животное, земля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038460" y="1558272"/>
            <a:ext cx="2759394" cy="16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 descr="Изображение выглядит как млекопитающее, снежный барс, большая кошка, кот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962920" y="1549813"/>
            <a:ext cx="2593625" cy="168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 descr="Изображение выглядит как млекопитающее, трава, на открытом воздухе, живая природа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28613" y="1559699"/>
            <a:ext cx="2549709" cy="170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what human character types you meet most and what difficulties they may have in communication with the people around.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relative pronouns </a:t>
            </a:r>
            <a:r>
              <a:rPr lang="ru" sz="1300" i="1">
                <a:solidFill>
                  <a:srgbClr val="000000"/>
                </a:solidFill>
              </a:rPr>
              <a:t>and </a:t>
            </a:r>
            <a:r>
              <a:rPr lang="ru" sz="1300" b="1" i="1">
                <a:solidFill>
                  <a:srgbClr val="000000"/>
                </a:solidFill>
              </a:rPr>
              <a:t>reduced relative clauses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1"/>
          </p:nvPr>
        </p:nvSpPr>
        <p:spPr bwMode="auto">
          <a:xfrm>
            <a:off x="619750" y="33649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</a:t>
            </a:r>
            <a:r>
              <a:rPr lang="ru" sz="1300" b="1">
                <a:solidFill>
                  <a:srgbClr val="083C92"/>
                </a:solidFill>
              </a:rPr>
              <a:t>on two ways which may make the life of both extraverts and introverts easier in dealing with the others.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50" name="Google Shape;150;p30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3.1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51" name="Google Shape;151;p30" descr="Изображение выглядит как человек, Человеческое лицо, одежда, улыбка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513026" y="1611907"/>
            <a:ext cx="2691412" cy="17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 descr="Изображение выглядит как человек, одежда, Человеческое лицо, в помещении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76121" y="1596208"/>
            <a:ext cx="2691412" cy="17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 descr="Изображение выглядит как человек, одежда, улыбка, Человеческое лицо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48343" y="1607910"/>
            <a:ext cx="3093000" cy="175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some strong feelings people experience and the situations when they have them.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present participles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 bwMode="auto">
          <a:xfrm>
            <a:off x="619750" y="33649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</a:t>
            </a:r>
            <a:r>
              <a:rPr lang="ru" sz="1300" b="1">
                <a:solidFill>
                  <a:srgbClr val="083C92"/>
                </a:solidFill>
              </a:rPr>
              <a:t>which two main emotions can change our life.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60" name="Google Shape;160;p31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3.2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61" name="Google Shape;161;p31" descr="Изображение выглядит как в помещении, одежда, пальто, человек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19750" y="1646584"/>
            <a:ext cx="2573393" cy="171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 descr="Изображение выглядит как одежда, человек, небо, Человеческое лицо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296262" y="1694387"/>
            <a:ext cx="2964961" cy="166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 descr="Изображение выглядит как человек, Человеческое лицо, одежда, на открытом воздухе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 flipH="1">
            <a:off x="6435395" y="1681675"/>
            <a:ext cx="2244147" cy="168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what situations reveal the personality types people have. How productive are they to work or to spend time with? Can they do more harm than good sometimes? When?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grammar to </a:t>
            </a:r>
            <a:r>
              <a:rPr lang="ru" sz="1300" b="1" i="1">
                <a:solidFill>
                  <a:srgbClr val="000000"/>
                </a:solidFill>
              </a:rPr>
              <a:t>add emphasis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body" idx="1"/>
          </p:nvPr>
        </p:nvSpPr>
        <p:spPr bwMode="auto">
          <a:xfrm>
            <a:off x="619750" y="35173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</a:t>
            </a:r>
            <a:r>
              <a:rPr lang="ru" sz="1300" b="1">
                <a:solidFill>
                  <a:srgbClr val="083C92"/>
                </a:solidFill>
              </a:rPr>
              <a:t>which two things may be the most effective to do when coordinating a work group of different personalities.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4.1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71" name="Google Shape;171;p32" descr="Изображение выглядит как строительство, одежда, человек, на открытом воздухе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83684" y="1717116"/>
            <a:ext cx="2505890" cy="165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 descr="Изображение выглядит как одежда, костюм, человек, в помещении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855168" y="1743966"/>
            <a:ext cx="3117361" cy="165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 descr="Изображение выглядит как одежда, человек, в помещении, Офисное здание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109378" y="1717116"/>
            <a:ext cx="2505890" cy="168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 bwMode="auto">
          <a:xfrm>
            <a:off x="488750" y="209575"/>
            <a:ext cx="8276100" cy="13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0" algn="just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 i="1">
                <a:solidFill>
                  <a:schemeClr val="dk1"/>
                </a:solidFill>
              </a:rPr>
              <a:t>You are going to discuss a topic. Look at the pictures – there are some ideas to help you. You may also use your own ideas.</a:t>
            </a:r>
            <a:endParaRPr sz="1300"/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1.</a:t>
            </a:r>
            <a:r>
              <a:rPr lang="ru" sz="1300">
                <a:solidFill>
                  <a:schemeClr val="dk1"/>
                </a:solidFill>
              </a:rPr>
              <a:t> Discuss with your partners </a:t>
            </a:r>
            <a:r>
              <a:rPr lang="ru" sz="1300" b="1">
                <a:solidFill>
                  <a:srgbClr val="083C92"/>
                </a:solidFill>
              </a:rPr>
              <a:t>in what situations red teams may be especially useful and how they may change the work result of a group.</a:t>
            </a:r>
            <a:endParaRPr sz="1300" b="1">
              <a:solidFill>
                <a:srgbClr val="083C92"/>
              </a:solidFill>
            </a:endParaRPr>
          </a:p>
          <a:p>
            <a:pPr marL="179999" lvl="0" indent="0" algn="just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 i="1">
                <a:solidFill>
                  <a:srgbClr val="000000"/>
                </a:solidFill>
              </a:rPr>
              <a:t>Use </a:t>
            </a:r>
            <a:r>
              <a:rPr lang="ru" sz="1300" b="1" i="1">
                <a:solidFill>
                  <a:srgbClr val="000000"/>
                </a:solidFill>
              </a:rPr>
              <a:t>reflexive pronouns </a:t>
            </a:r>
            <a:r>
              <a:rPr lang="ru" sz="1300" i="1">
                <a:solidFill>
                  <a:srgbClr val="000000"/>
                </a:solidFill>
              </a:rPr>
              <a:t>and </a:t>
            </a:r>
            <a:r>
              <a:rPr lang="ru" sz="1300" b="1" i="1">
                <a:solidFill>
                  <a:srgbClr val="000000"/>
                </a:solidFill>
              </a:rPr>
              <a:t>pronouns with other/another</a:t>
            </a:r>
            <a:r>
              <a:rPr lang="ru" sz="1300" i="1">
                <a:solidFill>
                  <a:srgbClr val="000000"/>
                </a:solidFill>
              </a:rPr>
              <a:t>. You have 30 seconds to think.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 bwMode="auto">
          <a:xfrm>
            <a:off x="619750" y="3288725"/>
            <a:ext cx="82761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pPr>
            <a:r>
              <a:rPr lang="ru" sz="1300">
                <a:solidFill>
                  <a:schemeClr val="dk1"/>
                </a:solidFill>
              </a:rPr>
              <a:t>Now discuss. </a:t>
            </a:r>
            <a:r>
              <a:rPr lang="ru" sz="1300" i="1">
                <a:solidFill>
                  <a:schemeClr val="dk1"/>
                </a:solidFill>
              </a:rPr>
              <a:t>You have three minutes.</a:t>
            </a:r>
            <a:endParaRPr sz="1300"/>
          </a:p>
          <a:p>
            <a:pPr marL="89999" lvl="0" indent="0" algn="just">
              <a:lnSpc>
                <a:spcPct val="114999"/>
              </a:lnSpc>
              <a:spcBef>
                <a:spcPts val="1200"/>
              </a:spcBef>
              <a:spcAft>
                <a:spcPts val="600"/>
              </a:spcAft>
              <a:buSzPts val="1800"/>
              <a:buNone/>
              <a:defRPr/>
            </a:pPr>
            <a:r>
              <a:rPr lang="ru" sz="1300" b="1">
                <a:solidFill>
                  <a:schemeClr val="dk1"/>
                </a:solidFill>
              </a:rPr>
              <a:t>2.</a:t>
            </a:r>
            <a:r>
              <a:rPr lang="ru" sz="1300">
                <a:solidFill>
                  <a:schemeClr val="dk1"/>
                </a:solidFill>
              </a:rPr>
              <a:t> Now you have </a:t>
            </a:r>
            <a:r>
              <a:rPr lang="ru" sz="1300" i="1">
                <a:solidFill>
                  <a:schemeClr val="dk1"/>
                </a:solidFill>
              </a:rPr>
              <a:t>two minutes </a:t>
            </a:r>
            <a:r>
              <a:rPr lang="ru" sz="1300">
                <a:solidFill>
                  <a:schemeClr val="dk1"/>
                </a:solidFill>
              </a:rPr>
              <a:t>to decide on </a:t>
            </a:r>
            <a:r>
              <a:rPr lang="ru" sz="1300" b="1">
                <a:solidFill>
                  <a:srgbClr val="083C92"/>
                </a:solidFill>
              </a:rPr>
              <a:t>two best ways to be a good red team member.</a:t>
            </a:r>
            <a:endParaRPr sz="1300">
              <a:solidFill>
                <a:srgbClr val="083C92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 bwMode="auto">
          <a:xfrm>
            <a:off x="8372100" y="4783600"/>
            <a:ext cx="771900" cy="280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13"/>
              <a:buFont typeface="Arial"/>
              <a:buNone/>
              <a:defRPr/>
            </a:pPr>
            <a:r>
              <a:rPr lang="ru" sz="1400" b="0" i="0" u="none" strike="noStrike" cap="none">
                <a:solidFill>
                  <a:srgbClr val="FFFFFF"/>
                </a:solidFill>
                <a:latin typeface="Lexend"/>
                <a:ea typeface="Lexend"/>
                <a:cs typeface="Lexend"/>
              </a:rPr>
              <a:t>Unit 4.2</a:t>
            </a:r>
            <a:endParaRPr sz="1400" b="0" i="0" u="none" strike="noStrike" cap="none">
              <a:solidFill>
                <a:srgbClr val="FFFFFF"/>
              </a:solidFill>
              <a:latin typeface="Lexend"/>
              <a:ea typeface="Lexend"/>
              <a:cs typeface="Lexend"/>
            </a:endParaRPr>
          </a:p>
        </p:txBody>
      </p:sp>
      <p:pic>
        <p:nvPicPr>
          <p:cNvPr id="181" name="Google Shape;181;p33" descr="Изображение выглядит как человек, одежда, ноутбук, компьютер&#10;&#10;Автоматически созданное описание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193287" y="1616075"/>
            <a:ext cx="2867025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 descr="Изображение выглядит как одежда, человек, Человеческое лицо, женщина&#10;&#10;Автоматически созданное описание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060312" y="1616075"/>
            <a:ext cx="2867025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 descr="Изображение выглядит как человек, одежда, в помещении, стена&#10;&#10;Автоматически созданное описание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71041" y="1616075"/>
            <a:ext cx="2822246" cy="188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Экран (16:9)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Evolve 5.1</dc:title>
  <dc:subject/>
  <dc:creator/>
  <cp:keywords/>
  <dc:description/>
  <dc:identifier/>
  <dc:language/>
  <cp:lastModifiedBy>Yana Hapiness</cp:lastModifiedBy>
  <cp:revision>2</cp:revision>
  <dcterms:modified xsi:type="dcterms:W3CDTF">2024-10-05T04:50:30Z</dcterms:modified>
  <cp:category/>
  <cp:contentStatus/>
  <cp:version/>
</cp:coreProperties>
</file>